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269" r:id="rId2"/>
    <p:sldId id="275" r:id="rId3"/>
    <p:sldId id="276" r:id="rId4"/>
    <p:sldId id="277" r:id="rId5"/>
    <p:sldId id="270" r:id="rId6"/>
    <p:sldId id="271" r:id="rId7"/>
    <p:sldId id="272" r:id="rId8"/>
    <p:sldId id="278" r:id="rId9"/>
    <p:sldId id="273" r:id="rId10"/>
    <p:sldId id="279" r:id="rId11"/>
    <p:sldId id="281" r:id="rId12"/>
    <p:sldId id="280" r:id="rId13"/>
    <p:sldId id="274" r:id="rId14"/>
    <p:sldId id="282" r:id="rId15"/>
    <p:sldId id="28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21" autoAdjust="0"/>
    <p:restoredTop sz="94630" autoAdjust="0"/>
  </p:normalViewPr>
  <p:slideViewPr>
    <p:cSldViewPr snapToGrid="0" snapToObjects="1" showGuides="1">
      <p:cViewPr varScale="1">
        <p:scale>
          <a:sx n="90" d="100"/>
          <a:sy n="90" d="100"/>
        </p:scale>
        <p:origin x="907" y="48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28/12/2021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28/12/2021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34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046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747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81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271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3678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388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7157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66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076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112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591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249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769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01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8027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28/12/2021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add text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  <a:p>
            <a:pPr lvl="5"/>
            <a:r>
              <a:rPr lang="en-GB" dirty="0"/>
              <a:t>6</a:t>
            </a:r>
          </a:p>
          <a:p>
            <a:pPr lvl="6"/>
            <a:r>
              <a:rPr lang="en-GB" dirty="0"/>
              <a:t>7</a:t>
            </a:r>
          </a:p>
          <a:p>
            <a:pPr lvl="7"/>
            <a:r>
              <a:rPr lang="en-GB" dirty="0"/>
              <a:t>8</a:t>
            </a:r>
          </a:p>
          <a:p>
            <a:pPr lvl="8"/>
            <a:r>
              <a:rPr lang="en-GB" dirty="0"/>
              <a:t>9</a:t>
            </a:r>
          </a:p>
          <a:p>
            <a:pPr lvl="4"/>
            <a:endParaRPr lang="en-GB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en-GB" smtClean="0"/>
              <a:t>28/12/2021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1185333" y="1291113"/>
            <a:ext cx="6756400" cy="5012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944921" y="3125618"/>
            <a:ext cx="629165" cy="20300"/>
          </a:xfrm>
          <a:prstGeom prst="line">
            <a:avLst/>
          </a:prstGeom>
          <a:ln w="28575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83213" y="3067108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Camera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65248" y="390691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Screen</a:t>
            </a:r>
          </a:p>
        </p:txBody>
      </p:sp>
      <p:cxnSp>
        <p:nvCxnSpPr>
          <p:cNvPr id="9" name="Straight Connector 8"/>
          <p:cNvCxnSpPr>
            <a:stCxn id="3" idx="3"/>
          </p:cNvCxnSpPr>
          <p:nvPr/>
        </p:nvCxnSpPr>
        <p:spPr>
          <a:xfrm flipV="1">
            <a:off x="2843732" y="2703244"/>
            <a:ext cx="4248514" cy="5485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" idx="3"/>
          </p:cNvCxnSpPr>
          <p:nvPr/>
        </p:nvCxnSpPr>
        <p:spPr>
          <a:xfrm>
            <a:off x="2843732" y="3251774"/>
            <a:ext cx="4248514" cy="8997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3" idx="3"/>
          </p:cNvCxnSpPr>
          <p:nvPr/>
        </p:nvCxnSpPr>
        <p:spPr>
          <a:xfrm flipV="1">
            <a:off x="2843732" y="1679822"/>
            <a:ext cx="4010770" cy="15719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" idx="3"/>
          </p:cNvCxnSpPr>
          <p:nvPr/>
        </p:nvCxnSpPr>
        <p:spPr>
          <a:xfrm>
            <a:off x="2843732" y="3251774"/>
            <a:ext cx="4559410" cy="17754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597895" y="2864883"/>
            <a:ext cx="847663" cy="847663"/>
          </a:xfrm>
          <a:prstGeom prst="ellipse">
            <a:avLst/>
          </a:prstGeom>
          <a:solidFill>
            <a:schemeClr val="accent6">
              <a:lumMod val="40000"/>
              <a:lumOff val="60000"/>
              <a:alpha val="93000"/>
            </a:schemeClr>
          </a:solidFill>
          <a:scene3d>
            <a:camera prst="orthographicFront">
              <a:rot lat="0" lon="0" rev="600000"/>
            </a:camera>
            <a:lightRig rig="threePt" dir="t"/>
          </a:scene3d>
          <a:sp3d>
            <a:bevelT/>
            <a:bevelB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TextBox 74"/>
          <p:cNvSpPr txBox="1"/>
          <p:nvPr/>
        </p:nvSpPr>
        <p:spPr>
          <a:xfrm>
            <a:off x="5574327" y="400421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Sphere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1299142" y="1940054"/>
            <a:ext cx="5816343" cy="4303044"/>
            <a:chOff x="502859" y="2325033"/>
            <a:chExt cx="5816343" cy="4303044"/>
          </a:xfrm>
        </p:grpSpPr>
        <p:grpSp>
          <p:nvGrpSpPr>
            <p:cNvPr id="89" name="Group 88"/>
            <p:cNvGrpSpPr/>
            <p:nvPr/>
          </p:nvGrpSpPr>
          <p:grpSpPr>
            <a:xfrm>
              <a:off x="911786" y="2325033"/>
              <a:ext cx="5407416" cy="3749046"/>
              <a:chOff x="1018344" y="1940554"/>
              <a:chExt cx="5407416" cy="3749046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1018344" y="5689600"/>
                <a:ext cx="540741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88" name="Group 87"/>
              <p:cNvGrpSpPr/>
              <p:nvPr/>
            </p:nvGrpSpPr>
            <p:grpSpPr>
              <a:xfrm>
                <a:off x="1018344" y="1940554"/>
                <a:ext cx="1357286" cy="3749046"/>
                <a:chOff x="1018344" y="1940554"/>
                <a:chExt cx="1357286" cy="3749046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1018344" y="1940554"/>
                  <a:ext cx="0" cy="374904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1018344" y="4563422"/>
                  <a:ext cx="1357286" cy="112617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headEnd type="none" w="med" len="med"/>
                  <a:tailEnd type="arrow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0" name="TextBox 89"/>
            <p:cNvSpPr txBox="1"/>
            <p:nvPr/>
          </p:nvSpPr>
          <p:spPr>
            <a:xfrm>
              <a:off x="502859" y="6258745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Origin</a:t>
              </a:r>
            </a:p>
          </p:txBody>
        </p:sp>
      </p:grpSp>
      <p:cxnSp>
        <p:nvCxnSpPr>
          <p:cNvPr id="92" name="Straight Connector 91"/>
          <p:cNvCxnSpPr/>
          <p:nvPr/>
        </p:nvCxnSpPr>
        <p:spPr>
          <a:xfrm flipV="1">
            <a:off x="4127304" y="3145918"/>
            <a:ext cx="1817617" cy="65051"/>
          </a:xfrm>
          <a:prstGeom prst="line">
            <a:avLst/>
          </a:prstGeom>
          <a:ln w="28575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783659" y="29494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619227" y="297625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Casted ray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832168" y="2724606"/>
            <a:ext cx="474271" cy="1126066"/>
            <a:chOff x="2177554" y="3476410"/>
            <a:chExt cx="474271" cy="1126066"/>
          </a:xfrm>
        </p:grpSpPr>
        <p:sp>
          <p:nvSpPr>
            <p:cNvPr id="6" name="Trapezoid 5"/>
            <p:cNvSpPr/>
            <p:nvPr/>
          </p:nvSpPr>
          <p:spPr>
            <a:xfrm rot="15939184">
              <a:off x="1851556" y="3814460"/>
              <a:ext cx="1126066" cy="449965"/>
            </a:xfrm>
            <a:prstGeom prst="trapezoid">
              <a:avLst>
                <a:gd name="adj" fmla="val 87279"/>
              </a:avLst>
            </a:prstGeom>
            <a:pattFill prst="pct5">
              <a:fgClr>
                <a:schemeClr val="l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280920" y="3787140"/>
              <a:ext cx="35560" cy="52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" idx="3"/>
              <a:endCxn id="6" idx="1"/>
            </p:cNvCxnSpPr>
            <p:nvPr/>
          </p:nvCxnSpPr>
          <p:spPr>
            <a:xfrm>
              <a:off x="2386797" y="3673826"/>
              <a:ext cx="55585" cy="7312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488132" y="3572671"/>
              <a:ext cx="64568" cy="9002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" idx="0"/>
              <a:endCxn id="6" idx="2"/>
            </p:cNvCxnSpPr>
            <p:nvPr/>
          </p:nvCxnSpPr>
          <p:spPr>
            <a:xfrm flipV="1">
              <a:off x="2190254" y="4022390"/>
              <a:ext cx="448670" cy="341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2177554" y="3760682"/>
              <a:ext cx="448670" cy="196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198892" y="4137683"/>
              <a:ext cx="452933" cy="130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>
            <a:stCxn id="3" idx="3"/>
          </p:cNvCxnSpPr>
          <p:nvPr/>
        </p:nvCxnSpPr>
        <p:spPr>
          <a:xfrm flipV="1">
            <a:off x="2843732" y="3214406"/>
            <a:ext cx="1283572" cy="37368"/>
          </a:xfrm>
          <a:prstGeom prst="line">
            <a:avLst/>
          </a:prstGeom>
          <a:ln w="28575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81377" y="848943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The setup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5018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28634" y="2723496"/>
            <a:ext cx="2005778" cy="200577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rot="20943077">
            <a:off x="4509252" y="304116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b</a:t>
            </a:r>
            <a:r>
              <a:rPr lang="en-GB" i="1" baseline="-25000" dirty="0" smtClean="0"/>
              <a:t>in</a:t>
            </a:r>
            <a:endParaRPr lang="en-GB" i="1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2526463" y="3709110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err="1"/>
              <a:t>ray_from_sphere_c_to_origin</a:t>
            </a:r>
            <a:endParaRPr lang="en-GB" i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230408" y="3726385"/>
            <a:ext cx="3592670" cy="11295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230408" y="3238445"/>
            <a:ext cx="3546168" cy="48794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42298" y="186370"/>
            <a:ext cx="59955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Let’s flatten the image – </a:t>
            </a:r>
            <a:br>
              <a:rPr lang="en-GB" sz="3200" dirty="0" smtClean="0"/>
            </a:br>
            <a:r>
              <a:rPr lang="en-GB" sz="3200" dirty="0" smtClean="0"/>
              <a:t>slice the 3D through </a:t>
            </a:r>
            <a:br>
              <a:rPr lang="en-GB" sz="3200" dirty="0" smtClean="0"/>
            </a:br>
            <a:r>
              <a:rPr lang="en-GB" sz="3200" dirty="0" smtClean="0"/>
              <a:t>the casted ray and </a:t>
            </a:r>
            <a:br>
              <a:rPr lang="en-GB" sz="3200" dirty="0" smtClean="0"/>
            </a:br>
            <a:r>
              <a:rPr lang="en-GB" sz="3200" dirty="0" smtClean="0"/>
              <a:t>the </a:t>
            </a:r>
            <a:r>
              <a:rPr lang="en-GB" sz="3200" i="1" dirty="0" err="1" smtClean="0"/>
              <a:t>ray_from_sphere_c_to_origin</a:t>
            </a:r>
            <a:endParaRPr lang="en-GB" sz="3200" i="1" dirty="0"/>
          </a:p>
        </p:txBody>
      </p:sp>
      <p:sp>
        <p:nvSpPr>
          <p:cNvPr id="15" name="TextBox 14"/>
          <p:cNvSpPr txBox="1"/>
          <p:nvPr/>
        </p:nvSpPr>
        <p:spPr>
          <a:xfrm rot="20114950">
            <a:off x="4254400" y="230080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b</a:t>
            </a:r>
            <a:r>
              <a:rPr lang="en-GB" i="1" baseline="-25000" dirty="0" smtClean="0"/>
              <a:t>out</a:t>
            </a:r>
            <a:endParaRPr lang="en-GB" i="1" baseline="-25000" dirty="0"/>
          </a:p>
        </p:txBody>
      </p:sp>
      <p:grpSp>
        <p:nvGrpSpPr>
          <p:cNvPr id="37" name="Group 36"/>
          <p:cNvGrpSpPr/>
          <p:nvPr/>
        </p:nvGrpSpPr>
        <p:grpSpPr>
          <a:xfrm rot="21172157">
            <a:off x="5601135" y="3263463"/>
            <a:ext cx="178815" cy="126430"/>
            <a:chOff x="5679440" y="2586290"/>
            <a:chExt cx="178815" cy="12643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679440" y="2586290"/>
              <a:ext cx="0" cy="12643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679440" y="2712720"/>
              <a:ext cx="17881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 flipH="1" flipV="1">
            <a:off x="5767139" y="3238445"/>
            <a:ext cx="63727" cy="470666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20134359">
            <a:off x="4994782" y="2415424"/>
            <a:ext cx="178815" cy="126430"/>
            <a:chOff x="5679440" y="2586290"/>
            <a:chExt cx="178815" cy="12643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679440" y="2586290"/>
              <a:ext cx="0" cy="12643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679440" y="2712720"/>
              <a:ext cx="17881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 flipV="1">
            <a:off x="2230408" y="2382735"/>
            <a:ext cx="2909736" cy="1354947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5140144" y="2382735"/>
            <a:ext cx="682934" cy="1343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9803" y="4686939"/>
            <a:ext cx="83247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Three cases are possible</a:t>
            </a:r>
            <a:r>
              <a:rPr lang="en-US" dirty="0" smtClean="0"/>
              <a:t>:</a:t>
            </a:r>
          </a:p>
          <a:p>
            <a:r>
              <a:rPr lang="en-US" dirty="0" smtClean="0"/>
              <a:t>- the casted ray hits the sphere, and is thus inside the circle (</a:t>
            </a:r>
            <a:r>
              <a:rPr lang="en-US" i="1" dirty="0" smtClean="0"/>
              <a:t>b</a:t>
            </a:r>
            <a:r>
              <a:rPr lang="en-US" i="1" baseline="-25000" dirty="0" smtClean="0"/>
              <a:t>in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- </a:t>
            </a:r>
            <a:r>
              <a:rPr lang="en-US" dirty="0"/>
              <a:t>the casted ray </a:t>
            </a:r>
            <a:r>
              <a:rPr lang="en-US" dirty="0" smtClean="0"/>
              <a:t>goes outside </a:t>
            </a:r>
            <a:r>
              <a:rPr lang="en-US" dirty="0"/>
              <a:t>the </a:t>
            </a:r>
            <a:r>
              <a:rPr lang="en-US" dirty="0" smtClean="0"/>
              <a:t>sphere, </a:t>
            </a:r>
            <a:r>
              <a:rPr lang="en-US" dirty="0"/>
              <a:t>and is thus </a:t>
            </a:r>
            <a:r>
              <a:rPr lang="en-US" dirty="0" smtClean="0"/>
              <a:t>outside </a:t>
            </a:r>
            <a:r>
              <a:rPr lang="en-US" dirty="0"/>
              <a:t>the circle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i="1" dirty="0" smtClean="0"/>
              <a:t>b</a:t>
            </a:r>
            <a:r>
              <a:rPr lang="en-US" i="1" baseline="-25000" dirty="0" smtClean="0"/>
              <a:t>out</a:t>
            </a:r>
            <a:r>
              <a:rPr lang="en-US" i="1" dirty="0" smtClean="0"/>
              <a:t>)</a:t>
            </a:r>
            <a:endParaRPr lang="en-US" i="1" dirty="0"/>
          </a:p>
          <a:p>
            <a:r>
              <a:rPr lang="en-US" dirty="0" smtClean="0"/>
              <a:t>- the casted ray is tangential to the sphere (omitted)</a:t>
            </a:r>
          </a:p>
          <a:p>
            <a:endParaRPr lang="en-US" dirty="0" smtClean="0"/>
          </a:p>
          <a:p>
            <a:r>
              <a:rPr lang="en-US" dirty="0"/>
              <a:t>* Note that since </a:t>
            </a:r>
            <a:r>
              <a:rPr lang="en-GB" i="1" dirty="0" err="1"/>
              <a:t>ray_from_sphere_c_to_origin</a:t>
            </a:r>
            <a:r>
              <a:rPr lang="en-GB" i="1" dirty="0"/>
              <a:t> </a:t>
            </a:r>
            <a:r>
              <a:rPr lang="en-GB" dirty="0"/>
              <a:t>passes through the sphere center,</a:t>
            </a:r>
            <a:br>
              <a:rPr lang="en-GB" dirty="0"/>
            </a:br>
            <a:r>
              <a:rPr lang="en-GB" dirty="0"/>
              <a:t>the sphere of radius </a:t>
            </a:r>
            <a:r>
              <a:rPr lang="en-GB" i="1" dirty="0"/>
              <a:t>R</a:t>
            </a:r>
            <a:r>
              <a:rPr lang="en-GB" dirty="0"/>
              <a:t> is guaranteed to become a circle of radius </a:t>
            </a:r>
            <a:r>
              <a:rPr lang="en-GB" i="1" dirty="0" smtClean="0"/>
              <a:t>R</a:t>
            </a:r>
            <a:r>
              <a:rPr lang="en-GB" dirty="0" smtClean="0"/>
              <a:t> in 2D</a:t>
            </a:r>
            <a:r>
              <a:rPr lang="en-GB" i="1" dirty="0" smtClean="0"/>
              <a:t>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23316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2356" y="2895703"/>
            <a:ext cx="46586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What distance </a:t>
            </a:r>
            <a:r>
              <a:rPr lang="en-GB" sz="3200" i="1" dirty="0" smtClean="0"/>
              <a:t>b</a:t>
            </a:r>
            <a:r>
              <a:rPr lang="en-GB" sz="3200" dirty="0" smtClean="0"/>
              <a:t> tells us?</a:t>
            </a:r>
            <a:br>
              <a:rPr lang="en-GB" sz="3200" dirty="0" smtClean="0"/>
            </a:br>
            <a:r>
              <a:rPr lang="en-GB" sz="3200" dirty="0" smtClean="0"/>
              <a:t>Let’s understand </a:t>
            </a:r>
            <a:r>
              <a:rPr lang="en-GB" sz="3200" i="1" dirty="0" smtClean="0"/>
              <a:t>c</a:t>
            </a:r>
            <a:r>
              <a:rPr lang="en-GB" sz="3200" i="1" baseline="30000" dirty="0" smtClean="0"/>
              <a:t>2</a:t>
            </a:r>
            <a:r>
              <a:rPr lang="en-GB" sz="3200" dirty="0" smtClean="0"/>
              <a:t> first: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5842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601701" y="544552"/>
            <a:ext cx="402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Line 117 – what is </a:t>
            </a:r>
            <a:r>
              <a:rPr lang="en-GB" sz="3200" i="1" dirty="0" smtClean="0"/>
              <a:t>c</a:t>
            </a:r>
            <a:r>
              <a:rPr lang="en-GB" sz="3200" i="1" baseline="30000" dirty="0" smtClean="0"/>
              <a:t>2</a:t>
            </a:r>
            <a:r>
              <a:rPr lang="en-GB" sz="3200" dirty="0" smtClean="0"/>
              <a:t>?</a:t>
            </a:r>
            <a:endParaRPr lang="en-GB" sz="3200" dirty="0"/>
          </a:p>
        </p:txBody>
      </p:sp>
      <p:sp>
        <p:nvSpPr>
          <p:cNvPr id="33" name="Oval 32"/>
          <p:cNvSpPr/>
          <p:nvPr/>
        </p:nvSpPr>
        <p:spPr>
          <a:xfrm>
            <a:off x="4717911" y="2581415"/>
            <a:ext cx="2005778" cy="200577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2415740" y="3567029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err="1"/>
              <a:t>ray_from_sphere_c_to_origin</a:t>
            </a:r>
            <a:endParaRPr lang="en-GB" i="1" dirty="0"/>
          </a:p>
        </p:txBody>
      </p:sp>
      <p:grpSp>
        <p:nvGrpSpPr>
          <p:cNvPr id="37" name="Group 36"/>
          <p:cNvGrpSpPr/>
          <p:nvPr/>
        </p:nvGrpSpPr>
        <p:grpSpPr>
          <a:xfrm rot="20811120">
            <a:off x="5304799" y="2650599"/>
            <a:ext cx="178815" cy="126430"/>
            <a:chOff x="5679440" y="2586290"/>
            <a:chExt cx="178815" cy="1264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5679440" y="2586290"/>
              <a:ext cx="0" cy="12643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679440" y="2712720"/>
              <a:ext cx="17881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 flipH="1">
            <a:off x="2119685" y="3584304"/>
            <a:ext cx="3592670" cy="11295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5474591" y="2608423"/>
            <a:ext cx="245552" cy="9871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155339" y="2608423"/>
            <a:ext cx="3319252" cy="97588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677447">
            <a:off x="3614241" y="263813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tangent</a:t>
            </a:r>
            <a:endParaRPr lang="en-GB" i="1" baseline="-25000" dirty="0"/>
          </a:p>
        </p:txBody>
      </p:sp>
      <p:sp>
        <p:nvSpPr>
          <p:cNvPr id="46" name="TextBox 45"/>
          <p:cNvSpPr txBox="1"/>
          <p:nvPr/>
        </p:nvSpPr>
        <p:spPr>
          <a:xfrm rot="4380006">
            <a:off x="5131949" y="3122016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smtClean="0"/>
              <a:t>sphere radius</a:t>
            </a:r>
            <a:endParaRPr lang="en-GB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1921003" y="1724143"/>
            <a:ext cx="67435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c</a:t>
            </a:r>
            <a:r>
              <a:rPr lang="en-GB" baseline="30000" dirty="0" smtClean="0"/>
              <a:t>2</a:t>
            </a:r>
            <a:r>
              <a:rPr lang="en-GB" dirty="0" smtClean="0"/>
              <a:t> = ray_from_sphere_c_to_origin</a:t>
            </a:r>
            <a:r>
              <a:rPr lang="en-GB" baseline="30000" dirty="0" smtClean="0"/>
              <a:t>2</a:t>
            </a:r>
            <a:r>
              <a:rPr lang="en-GB" dirty="0" smtClean="0"/>
              <a:t> – sphere radius</a:t>
            </a:r>
            <a:r>
              <a:rPr lang="en-GB" baseline="30000" dirty="0" smtClean="0"/>
              <a:t>2</a:t>
            </a:r>
            <a:endParaRPr lang="en-GB" baseline="30000" dirty="0"/>
          </a:p>
        </p:txBody>
      </p:sp>
      <p:sp>
        <p:nvSpPr>
          <p:cNvPr id="49" name="TextBox 48"/>
          <p:cNvSpPr txBox="1"/>
          <p:nvPr/>
        </p:nvSpPr>
        <p:spPr>
          <a:xfrm>
            <a:off x="1248945" y="4865675"/>
            <a:ext cx="67435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By the right triangle formula, </a:t>
            </a:r>
            <a:r>
              <a:rPr lang="en-GB" i="1" dirty="0" smtClean="0"/>
              <a:t>c</a:t>
            </a:r>
            <a:r>
              <a:rPr lang="en-GB" i="1" baseline="30000" dirty="0" smtClean="0"/>
              <a:t>2</a:t>
            </a:r>
            <a:r>
              <a:rPr lang="en-GB" i="1" dirty="0" smtClean="0"/>
              <a:t> </a:t>
            </a:r>
            <a:r>
              <a:rPr lang="en-GB" dirty="0"/>
              <a:t>is the square of the distance </a:t>
            </a:r>
            <a:br>
              <a:rPr lang="en-GB" dirty="0"/>
            </a:br>
            <a:r>
              <a:rPr lang="en-GB" dirty="0"/>
              <a:t>from the camera to the sphere </a:t>
            </a:r>
            <a:r>
              <a:rPr lang="en-GB" dirty="0" smtClean="0"/>
              <a:t>along the </a:t>
            </a:r>
            <a:r>
              <a:rPr lang="en-GB" i="1" dirty="0"/>
              <a:t>tangent</a:t>
            </a:r>
            <a:r>
              <a:rPr lang="en-GB" dirty="0"/>
              <a:t> line</a:t>
            </a:r>
            <a:endParaRPr lang="da-DK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867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560284" y="1369681"/>
            <a:ext cx="2005778" cy="200577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rot="20943077">
            <a:off x="4240902" y="168734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b</a:t>
            </a:r>
            <a:r>
              <a:rPr lang="en-GB" i="1" baseline="-25000" dirty="0" smtClean="0"/>
              <a:t>in</a:t>
            </a:r>
            <a:endParaRPr lang="en-GB" i="1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2258113" y="2355295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err="1"/>
              <a:t>ray_from_sphere_c_to_origin</a:t>
            </a:r>
            <a:endParaRPr lang="en-GB" i="1" dirty="0"/>
          </a:p>
        </p:txBody>
      </p:sp>
      <p:grpSp>
        <p:nvGrpSpPr>
          <p:cNvPr id="26" name="Group 25"/>
          <p:cNvGrpSpPr/>
          <p:nvPr/>
        </p:nvGrpSpPr>
        <p:grpSpPr>
          <a:xfrm rot="20811120">
            <a:off x="5147172" y="1438865"/>
            <a:ext cx="178815" cy="126430"/>
            <a:chOff x="5679440" y="2586290"/>
            <a:chExt cx="178815" cy="12643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679440" y="2586290"/>
              <a:ext cx="0" cy="12643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679440" y="2712720"/>
              <a:ext cx="17881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 flipH="1">
            <a:off x="1962058" y="2372570"/>
            <a:ext cx="3592670" cy="11295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316964" y="1396689"/>
            <a:ext cx="245552" cy="9871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962058" y="1884630"/>
            <a:ext cx="3546168" cy="48794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114950">
            <a:off x="3986050" y="94699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b</a:t>
            </a:r>
            <a:r>
              <a:rPr lang="en-GB" i="1" baseline="-25000" dirty="0" smtClean="0"/>
              <a:t>out</a:t>
            </a:r>
            <a:endParaRPr lang="en-GB" i="1" baseline="-250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997712" y="1396689"/>
            <a:ext cx="3319252" cy="975882"/>
          </a:xfrm>
          <a:prstGeom prst="line">
            <a:avLst/>
          </a:prstGeom>
          <a:ln w="38100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20677447">
            <a:off x="3975605" y="132934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tangent</a:t>
            </a:r>
            <a:endParaRPr lang="en-GB" i="1" baseline="-25000" dirty="0"/>
          </a:p>
        </p:txBody>
      </p:sp>
      <p:grpSp>
        <p:nvGrpSpPr>
          <p:cNvPr id="37" name="Group 36"/>
          <p:cNvGrpSpPr/>
          <p:nvPr/>
        </p:nvGrpSpPr>
        <p:grpSpPr>
          <a:xfrm rot="21172157">
            <a:off x="5332785" y="1909648"/>
            <a:ext cx="178815" cy="126430"/>
            <a:chOff x="5679440" y="2586290"/>
            <a:chExt cx="178815" cy="12643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679440" y="2586290"/>
              <a:ext cx="0" cy="12643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679440" y="2712720"/>
              <a:ext cx="17881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 flipH="1" flipV="1">
            <a:off x="5498789" y="1884630"/>
            <a:ext cx="63727" cy="470666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20134359">
            <a:off x="4726432" y="1061609"/>
            <a:ext cx="178815" cy="126430"/>
            <a:chOff x="5679440" y="2586290"/>
            <a:chExt cx="178815" cy="12643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679440" y="2586290"/>
              <a:ext cx="0" cy="12643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679440" y="2712720"/>
              <a:ext cx="17881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 flipV="1">
            <a:off x="1962058" y="1028920"/>
            <a:ext cx="2909736" cy="1354947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871794" y="1028920"/>
            <a:ext cx="682934" cy="1343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5119" y="3751100"/>
            <a:ext cx="78662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any ray </a:t>
            </a:r>
            <a:r>
              <a:rPr lang="en-US" i="1" dirty="0" smtClean="0"/>
              <a:t>b</a:t>
            </a:r>
            <a:r>
              <a:rPr lang="en-US" i="1" baseline="-25000" dirty="0" smtClean="0"/>
              <a:t>in</a:t>
            </a:r>
            <a:r>
              <a:rPr lang="en-US" dirty="0"/>
              <a:t> </a:t>
            </a:r>
            <a:r>
              <a:rPr lang="en-US" dirty="0" smtClean="0"/>
              <a:t>that goes through the sphere =&gt; through the circle,</a:t>
            </a:r>
            <a:br>
              <a:rPr lang="en-US" dirty="0" smtClean="0"/>
            </a:br>
            <a:r>
              <a:rPr lang="en-US" dirty="0" smtClean="0"/>
              <a:t>and any </a:t>
            </a:r>
            <a:r>
              <a:rPr lang="en-US" dirty="0"/>
              <a:t>ray </a:t>
            </a:r>
            <a:r>
              <a:rPr lang="en-US" i="1" dirty="0" smtClean="0"/>
              <a:t>b</a:t>
            </a:r>
            <a:r>
              <a:rPr lang="en-US" i="1" baseline="-25000" dirty="0" smtClean="0"/>
              <a:t>out</a:t>
            </a:r>
            <a:r>
              <a:rPr lang="en-US" dirty="0" smtClean="0"/>
              <a:t> </a:t>
            </a:r>
            <a:r>
              <a:rPr lang="en-US" dirty="0"/>
              <a:t>that </a:t>
            </a:r>
            <a:r>
              <a:rPr lang="en-US" dirty="0" smtClean="0"/>
              <a:t>doesn’t go </a:t>
            </a:r>
            <a:r>
              <a:rPr lang="en-US" dirty="0"/>
              <a:t>through the sphere =&gt; </a:t>
            </a:r>
            <a:r>
              <a:rPr lang="en-US" dirty="0" smtClean="0"/>
              <a:t>outside the </a:t>
            </a:r>
            <a:r>
              <a:rPr lang="en-US" dirty="0"/>
              <a:t>circle</a:t>
            </a:r>
            <a:r>
              <a:rPr lang="en-US" dirty="0" smtClean="0"/>
              <a:t>,</a:t>
            </a:r>
          </a:p>
          <a:p>
            <a:endParaRPr lang="en-US" dirty="0"/>
          </a:p>
          <a:p>
            <a:r>
              <a:rPr lang="en-US" dirty="0" smtClean="0"/>
              <a:t>The angle between the </a:t>
            </a:r>
            <a:r>
              <a:rPr lang="en-US" i="1" dirty="0" smtClean="0"/>
              <a:t>tangent</a:t>
            </a:r>
            <a:r>
              <a:rPr lang="en-US" dirty="0" smtClean="0"/>
              <a:t> and the </a:t>
            </a:r>
            <a:r>
              <a:rPr lang="en-GB" i="1" dirty="0" err="1" smtClean="0"/>
              <a:t>ray_from_sphere_c_to_origin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i.e. </a:t>
            </a:r>
            <a:r>
              <a:rPr lang="en-GB" i="1" dirty="0" smtClean="0"/>
              <a:t>angle(tangent)</a:t>
            </a:r>
            <a:r>
              <a:rPr lang="en-GB" dirty="0" smtClean="0"/>
              <a:t>, is: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larger than the angle between </a:t>
            </a:r>
            <a:r>
              <a:rPr lang="en-US" i="1" dirty="0" smtClean="0"/>
              <a:t>b</a:t>
            </a:r>
            <a:r>
              <a:rPr lang="en-US" i="1" baseline="-25000" dirty="0" smtClean="0"/>
              <a:t>in</a:t>
            </a:r>
            <a:r>
              <a:rPr lang="en-US" i="1" dirty="0" smtClean="0"/>
              <a:t> </a:t>
            </a:r>
            <a:r>
              <a:rPr lang="en-US" dirty="0" smtClean="0"/>
              <a:t>and the </a:t>
            </a:r>
            <a:r>
              <a:rPr lang="en-GB" i="1" dirty="0" err="1" smtClean="0"/>
              <a:t>ray_from_sphere_c_to_origin</a:t>
            </a:r>
            <a:endParaRPr lang="en-GB" i="1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smaller than </a:t>
            </a:r>
            <a:r>
              <a:rPr lang="en-US" dirty="0"/>
              <a:t>the angle between </a:t>
            </a:r>
            <a:r>
              <a:rPr lang="en-US" i="1" dirty="0" smtClean="0"/>
              <a:t>b</a:t>
            </a:r>
            <a:r>
              <a:rPr lang="en-US" i="1" baseline="-25000" dirty="0" smtClean="0"/>
              <a:t>out</a:t>
            </a:r>
            <a:r>
              <a:rPr lang="en-US" i="1" dirty="0" smtClean="0"/>
              <a:t> </a:t>
            </a:r>
            <a:r>
              <a:rPr lang="en-US" dirty="0"/>
              <a:t>and the </a:t>
            </a:r>
            <a:r>
              <a:rPr lang="en-GB" i="1" dirty="0" err="1"/>
              <a:t>ray_from_sphere_c_to_origin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90</a:t>
            </a:r>
            <a:r>
              <a:rPr lang="en-US" i="1" baseline="30000" dirty="0" smtClean="0"/>
              <a:t>o</a:t>
            </a:r>
            <a:r>
              <a:rPr lang="en-US" i="1" dirty="0" smtClean="0"/>
              <a:t> &gt;= angle(b</a:t>
            </a:r>
            <a:r>
              <a:rPr lang="en-US" i="1" baseline="-25000" dirty="0" smtClean="0"/>
              <a:t>out</a:t>
            </a:r>
            <a:r>
              <a:rPr lang="en-US" i="1" dirty="0" smtClean="0"/>
              <a:t>) &gt; angle(tangent) &gt; angle(b</a:t>
            </a:r>
            <a:r>
              <a:rPr lang="en-US" i="1" baseline="-25000" dirty="0" smtClean="0"/>
              <a:t>in</a:t>
            </a:r>
            <a:r>
              <a:rPr lang="en-US" i="1" dirty="0" smtClean="0"/>
              <a:t>) &gt;= 0</a:t>
            </a:r>
            <a:r>
              <a:rPr lang="en-US" i="1" baseline="30000" dirty="0" smtClean="0"/>
              <a:t>o</a:t>
            </a:r>
            <a:endParaRPr lang="en-US" i="1" baseline="30000" dirty="0"/>
          </a:p>
        </p:txBody>
      </p:sp>
      <p:sp>
        <p:nvSpPr>
          <p:cNvPr id="29" name="Arc 28"/>
          <p:cNvSpPr/>
          <p:nvPr/>
        </p:nvSpPr>
        <p:spPr>
          <a:xfrm>
            <a:off x="2978298" y="1823932"/>
            <a:ext cx="548640" cy="1097280"/>
          </a:xfrm>
          <a:prstGeom prst="arc">
            <a:avLst>
              <a:gd name="adj1" fmla="val 17526845"/>
              <a:gd name="adj2" fmla="val 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1927014" y="119851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angle</a:t>
            </a:r>
            <a:endParaRPr lang="en-GB" i="1" baseline="-25000" dirty="0"/>
          </a:p>
        </p:txBody>
      </p:sp>
      <p:cxnSp>
        <p:nvCxnSpPr>
          <p:cNvPr id="32" name="Straight Arrow Connector 31"/>
          <p:cNvCxnSpPr>
            <a:stCxn id="46" idx="2"/>
          </p:cNvCxnSpPr>
          <p:nvPr/>
        </p:nvCxnSpPr>
        <p:spPr>
          <a:xfrm>
            <a:off x="2299071" y="1567851"/>
            <a:ext cx="1182048" cy="56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580992" y="222326"/>
            <a:ext cx="3764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How </a:t>
            </a:r>
            <a:r>
              <a:rPr lang="en-GB" sz="3200" i="1" dirty="0" smtClean="0"/>
              <a:t>c</a:t>
            </a:r>
            <a:r>
              <a:rPr lang="en-GB" sz="3200" dirty="0" smtClean="0"/>
              <a:t>  relates to </a:t>
            </a:r>
            <a:r>
              <a:rPr lang="en-GB" sz="3200" i="1" dirty="0" smtClean="0"/>
              <a:t>b</a:t>
            </a:r>
            <a:r>
              <a:rPr lang="en-GB" sz="3200" dirty="0" smtClean="0"/>
              <a:t>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9819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630982" y="830750"/>
            <a:ext cx="2005778" cy="200577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rot="20943077">
            <a:off x="4311600" y="1148416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b</a:t>
            </a:r>
            <a:r>
              <a:rPr lang="en-GB" i="1" baseline="-25000" dirty="0" smtClean="0"/>
              <a:t>in</a:t>
            </a:r>
            <a:endParaRPr lang="en-GB" i="1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2328811" y="1816364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err="1"/>
              <a:t>ray_from_sphere_c_to_origin</a:t>
            </a:r>
            <a:endParaRPr lang="en-GB" i="1" dirty="0"/>
          </a:p>
        </p:txBody>
      </p:sp>
      <p:grpSp>
        <p:nvGrpSpPr>
          <p:cNvPr id="26" name="Group 25"/>
          <p:cNvGrpSpPr/>
          <p:nvPr/>
        </p:nvGrpSpPr>
        <p:grpSpPr>
          <a:xfrm rot="20811120">
            <a:off x="5217870" y="899934"/>
            <a:ext cx="178815" cy="126430"/>
            <a:chOff x="5679440" y="2586290"/>
            <a:chExt cx="178815" cy="12643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5679440" y="2586290"/>
              <a:ext cx="0" cy="12643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679440" y="2712720"/>
              <a:ext cx="17881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 flipH="1">
            <a:off x="2032756" y="1833639"/>
            <a:ext cx="3592670" cy="11295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387662" y="857758"/>
            <a:ext cx="245552" cy="98717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032756" y="1345699"/>
            <a:ext cx="3546168" cy="487942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114950">
            <a:off x="4056748" y="40806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b</a:t>
            </a:r>
            <a:r>
              <a:rPr lang="en-GB" i="1" baseline="-25000" dirty="0" smtClean="0"/>
              <a:t>out</a:t>
            </a:r>
            <a:endParaRPr lang="en-GB" i="1" baseline="-250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068410" y="857758"/>
            <a:ext cx="3319252" cy="975882"/>
          </a:xfrm>
          <a:prstGeom prst="line">
            <a:avLst/>
          </a:prstGeom>
          <a:ln w="38100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20677447">
            <a:off x="4046303" y="79041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tangent</a:t>
            </a:r>
            <a:endParaRPr lang="en-GB" i="1" baseline="-25000" dirty="0"/>
          </a:p>
        </p:txBody>
      </p:sp>
      <p:grpSp>
        <p:nvGrpSpPr>
          <p:cNvPr id="37" name="Group 36"/>
          <p:cNvGrpSpPr/>
          <p:nvPr/>
        </p:nvGrpSpPr>
        <p:grpSpPr>
          <a:xfrm rot="21172157">
            <a:off x="5403483" y="1370717"/>
            <a:ext cx="178815" cy="126430"/>
            <a:chOff x="5679440" y="2586290"/>
            <a:chExt cx="178815" cy="12643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5679440" y="2586290"/>
              <a:ext cx="0" cy="12643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679440" y="2712720"/>
              <a:ext cx="17881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 flipH="1" flipV="1">
            <a:off x="5569487" y="1345699"/>
            <a:ext cx="63727" cy="470666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 rot="20134359">
            <a:off x="4797130" y="522678"/>
            <a:ext cx="178815" cy="126430"/>
            <a:chOff x="5679440" y="2586290"/>
            <a:chExt cx="178815" cy="12643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5679440" y="2586290"/>
              <a:ext cx="0" cy="12643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679440" y="2712720"/>
              <a:ext cx="17881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 flipV="1">
            <a:off x="2032756" y="489989"/>
            <a:ext cx="2909736" cy="1354947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942492" y="489989"/>
            <a:ext cx="682934" cy="134365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92106" y="3153307"/>
            <a:ext cx="88777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90</a:t>
            </a:r>
            <a:r>
              <a:rPr lang="en-US" i="1" baseline="30000" dirty="0"/>
              <a:t>o</a:t>
            </a:r>
            <a:r>
              <a:rPr lang="en-US" i="1" dirty="0"/>
              <a:t> &gt;= angle(b</a:t>
            </a:r>
            <a:r>
              <a:rPr lang="en-US" i="1" baseline="-25000" dirty="0"/>
              <a:t>out</a:t>
            </a:r>
            <a:r>
              <a:rPr lang="en-US" i="1" dirty="0"/>
              <a:t>) &gt; angle(tangent) &gt; angle(b</a:t>
            </a:r>
            <a:r>
              <a:rPr lang="en-US" i="1" baseline="-25000" dirty="0"/>
              <a:t>in</a:t>
            </a:r>
            <a:r>
              <a:rPr lang="en-US" i="1" dirty="0"/>
              <a:t>) &gt;= </a:t>
            </a:r>
            <a:r>
              <a:rPr lang="en-US" i="1" dirty="0" smtClean="0"/>
              <a:t>0</a:t>
            </a:r>
            <a:r>
              <a:rPr lang="en-US" i="1" baseline="30000" dirty="0" smtClean="0"/>
              <a:t>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Notice that all the three triangles on the image are the right triangles.</a:t>
            </a:r>
            <a:endParaRPr lang="da-DK" dirty="0"/>
          </a:p>
          <a:p>
            <a:r>
              <a:rPr lang="en-US" dirty="0"/>
              <a:t>Thus </a:t>
            </a:r>
            <a:r>
              <a:rPr lang="en-US" i="1" dirty="0" err="1"/>
              <a:t>b</a:t>
            </a:r>
            <a:r>
              <a:rPr lang="en-US" i="1" baseline="-25000" dirty="0" err="1"/>
              <a:t>any</a:t>
            </a:r>
            <a:r>
              <a:rPr lang="en-US" dirty="0"/>
              <a:t> = </a:t>
            </a:r>
            <a:r>
              <a:rPr lang="en-US" i="1" dirty="0"/>
              <a:t>cos(angle(</a:t>
            </a:r>
            <a:r>
              <a:rPr lang="en-US" i="1" dirty="0" err="1"/>
              <a:t>b</a:t>
            </a:r>
            <a:r>
              <a:rPr lang="en-US" i="1" baseline="-25000" dirty="0" err="1"/>
              <a:t>any</a:t>
            </a:r>
            <a:r>
              <a:rPr lang="en-US" i="1" dirty="0"/>
              <a:t>)) x </a:t>
            </a:r>
            <a:r>
              <a:rPr lang="en-GB" i="1" dirty="0" err="1"/>
              <a:t>ray_from_sphere_c_to_origin</a:t>
            </a:r>
            <a:r>
              <a:rPr lang="en-GB" dirty="0"/>
              <a:t>, and the latter is fixed term.</a:t>
            </a:r>
            <a:br>
              <a:rPr lang="en-GB" dirty="0"/>
            </a:br>
            <a:endParaRPr lang="en-GB" dirty="0"/>
          </a:p>
          <a:p>
            <a:r>
              <a:rPr lang="en-US" dirty="0" smtClean="0">
                <a:effectLst/>
              </a:rPr>
              <a:t>For angles 0-90</a:t>
            </a:r>
            <a:r>
              <a:rPr lang="en-US" baseline="30000" dirty="0" smtClean="0">
                <a:effectLst/>
              </a:rPr>
              <a:t>o</a:t>
            </a:r>
            <a:r>
              <a:rPr lang="en-US" dirty="0" smtClean="0">
                <a:effectLst/>
              </a:rPr>
              <a:t> cosine is a strictly </a:t>
            </a:r>
            <a:r>
              <a:rPr lang="en-US" i="1" dirty="0" smtClean="0">
                <a:effectLst/>
              </a:rPr>
              <a:t>decreasing</a:t>
            </a:r>
            <a:r>
              <a:rPr lang="en-US" dirty="0" smtClean="0">
                <a:effectLst/>
              </a:rPr>
              <a:t> function, thus:</a:t>
            </a:r>
            <a:endParaRPr lang="en-US" i="1" dirty="0" smtClean="0"/>
          </a:p>
          <a:p>
            <a:r>
              <a:rPr lang="en-US" i="1" dirty="0" smtClean="0"/>
              <a:t>cos(angle(b</a:t>
            </a:r>
            <a:r>
              <a:rPr lang="en-US" i="1" baseline="-25000" dirty="0" smtClean="0"/>
              <a:t>out</a:t>
            </a:r>
            <a:r>
              <a:rPr lang="en-US" i="1" dirty="0" smtClean="0"/>
              <a:t>)) &lt; cos(angle(tangent)) &lt; cos(angle(b</a:t>
            </a:r>
            <a:r>
              <a:rPr lang="en-US" i="1" baseline="-25000" dirty="0" smtClean="0"/>
              <a:t>in</a:t>
            </a:r>
            <a:r>
              <a:rPr lang="en-US" i="1" dirty="0" smtClean="0"/>
              <a:t>))</a:t>
            </a:r>
          </a:p>
          <a:p>
            <a:endParaRPr lang="en-US" i="1" dirty="0"/>
          </a:p>
          <a:p>
            <a:r>
              <a:rPr lang="en-GB" dirty="0" smtClean="0"/>
              <a:t>Thus, </a:t>
            </a:r>
            <a:r>
              <a:rPr lang="en-US" i="1" dirty="0" smtClean="0"/>
              <a:t>b</a:t>
            </a:r>
            <a:r>
              <a:rPr lang="en-US" i="1" baseline="-25000" dirty="0" smtClean="0"/>
              <a:t>out</a:t>
            </a:r>
            <a:r>
              <a:rPr lang="en-US" i="1" dirty="0" smtClean="0"/>
              <a:t> </a:t>
            </a:r>
            <a:r>
              <a:rPr lang="en-US" i="1" dirty="0"/>
              <a:t>&lt; </a:t>
            </a:r>
            <a:r>
              <a:rPr lang="en-US" i="1" dirty="0" smtClean="0"/>
              <a:t>tangent </a:t>
            </a:r>
            <a:r>
              <a:rPr lang="en-US" i="1" dirty="0"/>
              <a:t>&lt; </a:t>
            </a:r>
            <a:r>
              <a:rPr lang="en-US" i="1" dirty="0" smtClean="0"/>
              <a:t>b</a:t>
            </a:r>
            <a:r>
              <a:rPr lang="en-US" i="1" baseline="-25000" dirty="0" smtClean="0"/>
              <a:t>in </a:t>
            </a:r>
            <a:r>
              <a:rPr lang="en-US" dirty="0" smtClean="0"/>
              <a:t>, or, since all values are positive:</a:t>
            </a:r>
          </a:p>
          <a:p>
            <a:endParaRPr lang="en-US" dirty="0" smtClean="0"/>
          </a:p>
          <a:p>
            <a:pPr algn="ctr"/>
            <a:r>
              <a:rPr lang="en-US" b="1" i="1" dirty="0" smtClean="0"/>
              <a:t>b</a:t>
            </a:r>
            <a:r>
              <a:rPr lang="en-US" b="1" i="1" baseline="30000" dirty="0" smtClean="0"/>
              <a:t>2</a:t>
            </a:r>
            <a:r>
              <a:rPr lang="en-US" b="1" i="1" baseline="-25000" dirty="0" smtClean="0"/>
              <a:t>out</a:t>
            </a:r>
            <a:r>
              <a:rPr lang="en-US" b="1" i="1" dirty="0" smtClean="0"/>
              <a:t> </a:t>
            </a:r>
            <a:r>
              <a:rPr lang="en-US" b="1" i="1" dirty="0"/>
              <a:t>&lt; </a:t>
            </a:r>
            <a:r>
              <a:rPr lang="en-US" b="1" i="1" dirty="0" smtClean="0"/>
              <a:t>tangent</a:t>
            </a:r>
            <a:r>
              <a:rPr lang="en-US" b="1" i="1" baseline="30000" dirty="0" smtClean="0"/>
              <a:t>2</a:t>
            </a:r>
            <a:r>
              <a:rPr lang="en-US" b="1" i="1" dirty="0" smtClean="0"/>
              <a:t> </a:t>
            </a:r>
            <a:r>
              <a:rPr lang="en-US" b="1" i="1" dirty="0"/>
              <a:t>&lt; </a:t>
            </a:r>
            <a:r>
              <a:rPr lang="en-US" b="1" i="1" dirty="0" smtClean="0"/>
              <a:t>b</a:t>
            </a:r>
            <a:r>
              <a:rPr lang="en-US" b="1" i="1" baseline="30000" dirty="0" smtClean="0"/>
              <a:t>2</a:t>
            </a:r>
            <a:r>
              <a:rPr lang="en-US" b="1" i="1" baseline="-25000" dirty="0" smtClean="0"/>
              <a:t>in </a:t>
            </a:r>
            <a:endParaRPr lang="en-US" b="1" i="1" dirty="0"/>
          </a:p>
        </p:txBody>
      </p:sp>
      <p:sp>
        <p:nvSpPr>
          <p:cNvPr id="29" name="Arc 28"/>
          <p:cNvSpPr/>
          <p:nvPr/>
        </p:nvSpPr>
        <p:spPr>
          <a:xfrm>
            <a:off x="3048996" y="1285001"/>
            <a:ext cx="548640" cy="1097280"/>
          </a:xfrm>
          <a:prstGeom prst="arc">
            <a:avLst>
              <a:gd name="adj1" fmla="val 17526845"/>
              <a:gd name="adj2" fmla="val 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1997712" y="65958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angle</a:t>
            </a:r>
            <a:endParaRPr lang="en-GB" i="1" baseline="-25000" dirty="0"/>
          </a:p>
        </p:txBody>
      </p:sp>
      <p:cxnSp>
        <p:nvCxnSpPr>
          <p:cNvPr id="32" name="Straight Arrow Connector 31"/>
          <p:cNvCxnSpPr>
            <a:stCxn id="46" idx="2"/>
          </p:cNvCxnSpPr>
          <p:nvPr/>
        </p:nvCxnSpPr>
        <p:spPr>
          <a:xfrm>
            <a:off x="2369769" y="1028920"/>
            <a:ext cx="1182048" cy="56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06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96910" y="544552"/>
            <a:ext cx="7436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And what do we check in lines 121-124?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43476" y="2073702"/>
            <a:ext cx="6743519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i="1" dirty="0"/>
              <a:t>b</a:t>
            </a:r>
            <a:r>
              <a:rPr lang="en-GB" i="1" dirty="0" smtClean="0"/>
              <a:t> </a:t>
            </a:r>
            <a:r>
              <a:rPr lang="en-GB" dirty="0" smtClean="0"/>
              <a:t>x</a:t>
            </a:r>
            <a:r>
              <a:rPr lang="en-GB" i="1" dirty="0" smtClean="0"/>
              <a:t> b – c</a:t>
            </a:r>
            <a:r>
              <a:rPr lang="en-GB" i="1" baseline="30000" dirty="0" smtClean="0"/>
              <a:t>2</a:t>
            </a:r>
            <a:r>
              <a:rPr lang="en-GB" i="1" dirty="0" smtClean="0"/>
              <a:t> &gt; 0 ,</a:t>
            </a:r>
            <a:br>
              <a:rPr lang="en-GB" i="1" dirty="0" smtClean="0"/>
            </a:br>
            <a:r>
              <a:rPr lang="en-GB" dirty="0" smtClean="0"/>
              <a:t>or, equivalently,</a:t>
            </a:r>
            <a:br>
              <a:rPr lang="en-GB" dirty="0" smtClean="0"/>
            </a:br>
            <a:r>
              <a:rPr lang="en-GB" b="1" i="1" dirty="0" smtClean="0"/>
              <a:t>b</a:t>
            </a:r>
            <a:r>
              <a:rPr lang="en-GB" b="1" i="1" baseline="30000" dirty="0" smtClean="0"/>
              <a:t>2</a:t>
            </a:r>
            <a:r>
              <a:rPr lang="en-GB" b="1" i="1" dirty="0" smtClean="0"/>
              <a:t> &gt; c</a:t>
            </a:r>
            <a:r>
              <a:rPr lang="en-GB" b="1" i="1" baseline="30000" dirty="0" smtClean="0"/>
              <a:t>2</a:t>
            </a:r>
            <a:r>
              <a:rPr lang="en-GB" b="1" i="1" dirty="0" smtClean="0"/>
              <a:t> = tangent</a:t>
            </a:r>
            <a:r>
              <a:rPr lang="en-GB" b="1" i="1" baseline="30000" dirty="0" smtClean="0"/>
              <a:t>2</a:t>
            </a:r>
            <a:br>
              <a:rPr lang="en-GB" b="1" i="1" baseline="30000" dirty="0" smtClean="0"/>
            </a:br>
            <a:r>
              <a:rPr lang="en-GB" b="1" i="1" baseline="30000" dirty="0" smtClean="0"/>
              <a:t/>
            </a:r>
            <a:br>
              <a:rPr lang="en-GB" b="1" i="1" baseline="30000" dirty="0" smtClean="0"/>
            </a:br>
            <a:r>
              <a:rPr lang="en-GB" dirty="0" smtClean="0"/>
              <a:t>Which, as we have just proven, true if and only if the casted ray </a:t>
            </a:r>
            <a:br>
              <a:rPr lang="en-GB" dirty="0" smtClean="0"/>
            </a:br>
            <a:r>
              <a:rPr lang="en-GB" dirty="0" smtClean="0"/>
              <a:t>is going through the sphere, QED.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0322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9" y="1614734"/>
            <a:ext cx="8807690" cy="4862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9977" y="848943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The code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5644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9" y="1614734"/>
            <a:ext cx="8807690" cy="4862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8577" y="848943"/>
            <a:ext cx="3711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The code simplified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7679" y="3610001"/>
            <a:ext cx="6776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ray_origin</a:t>
            </a:r>
            <a:r>
              <a:rPr lang="en-GB" dirty="0" smtClean="0"/>
              <a:t> – </a:t>
            </a:r>
            <a:r>
              <a:rPr lang="en-GB" dirty="0" err="1" smtClean="0"/>
              <a:t>sphere_center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107678" y="4278882"/>
            <a:ext cx="67435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ray_from_sphere_c_to_origin</a:t>
            </a:r>
            <a:r>
              <a:rPr lang="en-GB" dirty="0" smtClean="0"/>
              <a:t>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◦</a:t>
            </a:r>
            <a:r>
              <a:rPr lang="en-GB" dirty="0" smtClean="0"/>
              <a:t> </a:t>
            </a:r>
            <a:r>
              <a:rPr lang="en-GB" dirty="0" err="1" smtClean="0"/>
              <a:t>ray_direction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107677" y="5193274"/>
            <a:ext cx="67435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ray_from_sphere_c_to_origin</a:t>
            </a:r>
            <a:r>
              <a:rPr lang="en-GB" baseline="30000" dirty="0" smtClean="0"/>
              <a:t>2</a:t>
            </a:r>
            <a:r>
              <a:rPr lang="en-GB" dirty="0" smtClean="0"/>
              <a:t> – sphere radius</a:t>
            </a:r>
            <a:r>
              <a:rPr lang="en-GB" baseline="30000" dirty="0" smtClean="0"/>
              <a:t>2</a:t>
            </a:r>
            <a:endParaRPr lang="en-GB" baseline="30000" dirty="0"/>
          </a:p>
        </p:txBody>
      </p:sp>
    </p:spTree>
    <p:extLst>
      <p:ext uri="{BB962C8B-B14F-4D97-AF65-F5344CB8AC3E}">
        <p14:creationId xmlns:p14="http://schemas.microsoft.com/office/powerpoint/2010/main" val="272097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9719" y="1908170"/>
            <a:ext cx="582082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This code checks if </a:t>
            </a:r>
            <a:br>
              <a:rPr lang="en-US" sz="3200" dirty="0" smtClean="0"/>
            </a:br>
            <a:r>
              <a:rPr lang="en-US" sz="3200" dirty="0" smtClean="0"/>
              <a:t>the ray casted from the camera</a:t>
            </a:r>
            <a:br>
              <a:rPr lang="en-US" sz="3200" dirty="0" smtClean="0"/>
            </a:br>
            <a:r>
              <a:rPr lang="en-US" sz="3200" dirty="0" smtClean="0"/>
              <a:t>hits the sphere</a:t>
            </a:r>
            <a:endParaRPr lang="en-GB" sz="3200" dirty="0" smtClean="0"/>
          </a:p>
          <a:p>
            <a:pPr algn="ctr"/>
            <a:endParaRPr lang="en-GB" sz="3200" dirty="0"/>
          </a:p>
          <a:p>
            <a:pPr algn="ctr"/>
            <a:r>
              <a:rPr lang="en-GB" sz="3200" dirty="0" smtClean="0"/>
              <a:t>Why does it work?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1137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143000" y="1144375"/>
            <a:ext cx="6756400" cy="5012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902588" y="2978880"/>
            <a:ext cx="629165" cy="203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665736" y="3899537"/>
            <a:ext cx="5407416" cy="1642825"/>
            <a:chOff x="1018344" y="4046775"/>
            <a:chExt cx="5407416" cy="1642825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1018344" y="5689600"/>
              <a:ext cx="540741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4" name="Group 53"/>
            <p:cNvGrpSpPr/>
            <p:nvPr/>
          </p:nvGrpSpPr>
          <p:grpSpPr>
            <a:xfrm>
              <a:off x="1018344" y="4046775"/>
              <a:ext cx="1357286" cy="1642825"/>
              <a:chOff x="1018344" y="4046775"/>
              <a:chExt cx="1357286" cy="1642825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flipV="1">
                <a:off x="1018344" y="4046775"/>
                <a:ext cx="0" cy="164282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1018344" y="4563422"/>
                <a:ext cx="1357286" cy="112617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3" name="Straight Connector 62"/>
          <p:cNvCxnSpPr/>
          <p:nvPr/>
        </p:nvCxnSpPr>
        <p:spPr>
          <a:xfrm flipV="1">
            <a:off x="1665736" y="3105036"/>
            <a:ext cx="1146284" cy="2437326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840880" y="2904292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Camera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622915" y="374409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Screen</a:t>
            </a:r>
          </a:p>
        </p:txBody>
      </p:sp>
      <p:cxnSp>
        <p:nvCxnSpPr>
          <p:cNvPr id="89" name="Straight Connector 88"/>
          <p:cNvCxnSpPr>
            <a:stCxn id="87" idx="3"/>
          </p:cNvCxnSpPr>
          <p:nvPr/>
        </p:nvCxnSpPr>
        <p:spPr>
          <a:xfrm flipV="1">
            <a:off x="2801399" y="2540428"/>
            <a:ext cx="4248514" cy="5485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87" idx="3"/>
          </p:cNvCxnSpPr>
          <p:nvPr/>
        </p:nvCxnSpPr>
        <p:spPr>
          <a:xfrm>
            <a:off x="2801399" y="3088958"/>
            <a:ext cx="4248514" cy="8997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7" idx="3"/>
          </p:cNvCxnSpPr>
          <p:nvPr/>
        </p:nvCxnSpPr>
        <p:spPr>
          <a:xfrm flipV="1">
            <a:off x="2801399" y="1517006"/>
            <a:ext cx="4010770" cy="15719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7" idx="3"/>
          </p:cNvCxnSpPr>
          <p:nvPr/>
        </p:nvCxnSpPr>
        <p:spPr>
          <a:xfrm>
            <a:off x="2801399" y="3088958"/>
            <a:ext cx="4559410" cy="17754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531994" y="384140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Sphere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576894" y="281343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Casted ray</a:t>
            </a:r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5612798" y="3111109"/>
            <a:ext cx="352547" cy="206956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1665736" y="3318065"/>
            <a:ext cx="3947062" cy="2224298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555562" y="2718145"/>
            <a:ext cx="847663" cy="847663"/>
          </a:xfrm>
          <a:prstGeom prst="ellipse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scene3d>
            <a:camera prst="orthographicFront">
              <a:rot lat="0" lon="0" rev="600000"/>
            </a:camera>
            <a:lightRig rig="threePt" dir="t"/>
          </a:scene3d>
          <a:sp3d>
            <a:bevelT/>
            <a:bevelB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/>
          <p:cNvSpPr txBox="1"/>
          <p:nvPr/>
        </p:nvSpPr>
        <p:spPr>
          <a:xfrm>
            <a:off x="5741326" y="280275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084971" y="2999180"/>
            <a:ext cx="1817617" cy="65051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3789835" y="2561790"/>
            <a:ext cx="474271" cy="1126066"/>
            <a:chOff x="2177554" y="3476410"/>
            <a:chExt cx="474271" cy="1126066"/>
          </a:xfrm>
        </p:grpSpPr>
        <p:sp>
          <p:nvSpPr>
            <p:cNvPr id="94" name="Trapezoid 93"/>
            <p:cNvSpPr/>
            <p:nvPr/>
          </p:nvSpPr>
          <p:spPr>
            <a:xfrm rot="15939184">
              <a:off x="1851556" y="3814460"/>
              <a:ext cx="1126066" cy="449965"/>
            </a:xfrm>
            <a:prstGeom prst="trapezoid">
              <a:avLst>
                <a:gd name="adj" fmla="val 87279"/>
              </a:avLst>
            </a:prstGeom>
            <a:pattFill prst="pct5">
              <a:fgClr>
                <a:schemeClr val="l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2280920" y="3787140"/>
              <a:ext cx="35560" cy="52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4" idx="3"/>
              <a:endCxn id="94" idx="1"/>
            </p:cNvCxnSpPr>
            <p:nvPr/>
          </p:nvCxnSpPr>
          <p:spPr>
            <a:xfrm>
              <a:off x="2386797" y="3673826"/>
              <a:ext cx="55585" cy="7312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488132" y="3572671"/>
              <a:ext cx="64568" cy="9002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4" idx="0"/>
              <a:endCxn id="94" idx="2"/>
            </p:cNvCxnSpPr>
            <p:nvPr/>
          </p:nvCxnSpPr>
          <p:spPr>
            <a:xfrm flipV="1">
              <a:off x="2190254" y="4022390"/>
              <a:ext cx="448670" cy="341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2177554" y="3760682"/>
              <a:ext cx="448670" cy="196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198892" y="4137683"/>
              <a:ext cx="452933" cy="130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/>
          <p:cNvCxnSpPr/>
          <p:nvPr/>
        </p:nvCxnSpPr>
        <p:spPr>
          <a:xfrm flipV="1">
            <a:off x="2830717" y="3064773"/>
            <a:ext cx="1283572" cy="37368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801399" y="3076577"/>
            <a:ext cx="749521" cy="28459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03343" y="807503"/>
            <a:ext cx="4073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Some helpful vectors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7284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354667" y="915246"/>
            <a:ext cx="6756400" cy="5012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 32"/>
          <p:cNvSpPr/>
          <p:nvPr/>
        </p:nvSpPr>
        <p:spPr>
          <a:xfrm>
            <a:off x="1354667" y="915246"/>
            <a:ext cx="6756400" cy="5012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57692" y="3899537"/>
            <a:ext cx="5407416" cy="1658065"/>
            <a:chOff x="1018344" y="4031535"/>
            <a:chExt cx="5407416" cy="165806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018344" y="5689600"/>
              <a:ext cx="540741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1018344" y="4031535"/>
              <a:ext cx="1357286" cy="1658065"/>
              <a:chOff x="1018344" y="4031535"/>
              <a:chExt cx="1357286" cy="165806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1018344" y="4031535"/>
                <a:ext cx="0" cy="165806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018344" y="4563422"/>
                <a:ext cx="1357286" cy="112617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2" name="Straight Connector 21"/>
          <p:cNvCxnSpPr/>
          <p:nvPr/>
        </p:nvCxnSpPr>
        <p:spPr>
          <a:xfrm flipV="1">
            <a:off x="1657692" y="3120276"/>
            <a:ext cx="1146284" cy="2437326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04754" y="3126349"/>
            <a:ext cx="352547" cy="206956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657692" y="3333305"/>
            <a:ext cx="3947062" cy="2224298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547518" y="2733385"/>
            <a:ext cx="847663" cy="847663"/>
          </a:xfrm>
          <a:prstGeom prst="ellipse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scene3d>
            <a:camera prst="orthographicFront">
              <a:rot lat="0" lon="0" rev="600000"/>
            </a:camera>
            <a:lightRig rig="threePt" dir="t"/>
          </a:scene3d>
          <a:sp3d>
            <a:bevelT/>
            <a:bevelB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793355" y="3091817"/>
            <a:ext cx="749521" cy="28459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78423" y="2095522"/>
            <a:ext cx="1604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smtClean="0"/>
              <a:t>Unit vector of</a:t>
            </a:r>
            <a:br>
              <a:rPr lang="en-GB" i="1" dirty="0" smtClean="0"/>
            </a:br>
            <a:r>
              <a:rPr lang="en-GB" i="1" dirty="0" smtClean="0"/>
              <a:t>the casted ray</a:t>
            </a:r>
            <a:br>
              <a:rPr lang="en-GB" i="1" dirty="0" smtClean="0"/>
            </a:br>
            <a:r>
              <a:rPr lang="en-GB" i="1" dirty="0" smtClean="0"/>
              <a:t>direction</a:t>
            </a:r>
            <a:endParaRPr lang="en-GB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572297" y="2746399"/>
            <a:ext cx="2170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smtClean="0"/>
              <a:t>Ray origin vector</a:t>
            </a:r>
            <a:br>
              <a:rPr lang="en-GB" i="1" dirty="0" smtClean="0"/>
            </a:br>
            <a:r>
              <a:rPr lang="en-GB" i="1" dirty="0" smtClean="0"/>
              <a:t>(= camera position)</a:t>
            </a:r>
            <a:endParaRPr lang="en-GB" i="1" dirty="0"/>
          </a:p>
        </p:txBody>
      </p:sp>
      <p:sp>
        <p:nvSpPr>
          <p:cNvPr id="29" name="TextBox 28"/>
          <p:cNvSpPr txBox="1"/>
          <p:nvPr/>
        </p:nvSpPr>
        <p:spPr>
          <a:xfrm rot="19843895">
            <a:off x="3184285" y="368717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smtClean="0"/>
              <a:t>Sphere center vector</a:t>
            </a:r>
            <a:endParaRPr lang="en-GB" i="1" dirty="0"/>
          </a:p>
        </p:txBody>
      </p:sp>
      <p:sp>
        <p:nvSpPr>
          <p:cNvPr id="30" name="TextBox 29"/>
          <p:cNvSpPr txBox="1"/>
          <p:nvPr/>
        </p:nvSpPr>
        <p:spPr>
          <a:xfrm>
            <a:off x="3086039" y="807503"/>
            <a:ext cx="2908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What are they?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050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1129556" y="1155592"/>
            <a:ext cx="6756400" cy="5012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Rectangle 43"/>
          <p:cNvSpPr/>
          <p:nvPr/>
        </p:nvSpPr>
        <p:spPr>
          <a:xfrm>
            <a:off x="1129556" y="1155592"/>
            <a:ext cx="6756400" cy="5012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5" name="Group 44"/>
          <p:cNvGrpSpPr/>
          <p:nvPr/>
        </p:nvGrpSpPr>
        <p:grpSpPr>
          <a:xfrm>
            <a:off x="1652292" y="3895514"/>
            <a:ext cx="5407416" cy="1658065"/>
            <a:chOff x="1018344" y="4031535"/>
            <a:chExt cx="5407416" cy="1658065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018344" y="5689600"/>
              <a:ext cx="540741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1018344" y="4031535"/>
              <a:ext cx="1357286" cy="1658065"/>
              <a:chOff x="1018344" y="4031535"/>
              <a:chExt cx="1357286" cy="1658065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V="1">
                <a:off x="1018344" y="4031535"/>
                <a:ext cx="0" cy="165806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018344" y="4563422"/>
                <a:ext cx="1357286" cy="112617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0" name="Straight Connector 49"/>
          <p:cNvCxnSpPr/>
          <p:nvPr/>
        </p:nvCxnSpPr>
        <p:spPr>
          <a:xfrm flipH="1" flipV="1">
            <a:off x="2798576" y="3116253"/>
            <a:ext cx="3145421" cy="31194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599354" y="3122326"/>
            <a:ext cx="352547" cy="206956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542118" y="2729362"/>
            <a:ext cx="847663" cy="847663"/>
          </a:xfrm>
          <a:prstGeom prst="ellipse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scene3d>
            <a:camera prst="orthographicFront">
              <a:rot lat="0" lon="0" rev="600000"/>
            </a:camera>
            <a:lightRig rig="threePt" dir="t"/>
          </a:scene3d>
          <a:sp3d>
            <a:bevelT/>
            <a:bevelB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652292" y="3116253"/>
            <a:ext cx="1146284" cy="2437326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5896" y="3115959"/>
            <a:ext cx="2170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smtClean="0"/>
              <a:t>Ray origin vector</a:t>
            </a:r>
            <a:br>
              <a:rPr lang="en-GB" i="1" dirty="0" smtClean="0"/>
            </a:br>
            <a:r>
              <a:rPr lang="en-GB" i="1" dirty="0" smtClean="0"/>
              <a:t>(= camera position)</a:t>
            </a:r>
            <a:endParaRPr lang="en-GB" i="1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652292" y="3329282"/>
            <a:ext cx="3947062" cy="2224298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19843895">
            <a:off x="3178885" y="368315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smtClean="0"/>
              <a:t>Sphere center vector</a:t>
            </a:r>
            <a:endParaRPr lang="en-GB" i="1" dirty="0"/>
          </a:p>
        </p:txBody>
      </p:sp>
      <p:sp>
        <p:nvSpPr>
          <p:cNvPr id="76" name="TextBox 75"/>
          <p:cNvSpPr txBox="1"/>
          <p:nvPr/>
        </p:nvSpPr>
        <p:spPr>
          <a:xfrm>
            <a:off x="1065462" y="807503"/>
            <a:ext cx="69493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Line 103 – calculating the vector </a:t>
            </a:r>
          </a:p>
          <a:p>
            <a:pPr algn="ctr"/>
            <a:r>
              <a:rPr lang="en-GB" sz="3200" dirty="0" smtClean="0"/>
              <a:t>from the sphere </a:t>
            </a:r>
            <a:r>
              <a:rPr lang="en-GB" sz="3200" dirty="0"/>
              <a:t>center </a:t>
            </a:r>
            <a:r>
              <a:rPr lang="en-GB" sz="3200" dirty="0" smtClean="0"/>
              <a:t>to the camera</a:t>
            </a:r>
            <a:endParaRPr lang="en-GB" sz="3200" dirty="0"/>
          </a:p>
        </p:txBody>
      </p:sp>
      <p:sp>
        <p:nvSpPr>
          <p:cNvPr id="77" name="TextBox 76"/>
          <p:cNvSpPr txBox="1"/>
          <p:nvPr/>
        </p:nvSpPr>
        <p:spPr>
          <a:xfrm>
            <a:off x="2474891" y="2697986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err="1" smtClean="0"/>
              <a:t>ray_from_sphere_c_to_origin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23131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32284" y="807503"/>
            <a:ext cx="8215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Line 109 – calculating distance</a:t>
            </a:r>
            <a:br>
              <a:rPr lang="en-GB" sz="3200" dirty="0" smtClean="0"/>
            </a:br>
            <a:r>
              <a:rPr lang="en-GB" sz="3200" dirty="0" smtClean="0"/>
              <a:t>between the camera and the point where</a:t>
            </a:r>
            <a:br>
              <a:rPr lang="en-GB" sz="3200" dirty="0" smtClean="0"/>
            </a:br>
            <a:r>
              <a:rPr lang="en-GB" sz="3200" dirty="0" smtClean="0"/>
              <a:t>casted ray is the closest to the sphere center</a:t>
            </a:r>
            <a:endParaRPr lang="en-GB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1111757" y="2638718"/>
            <a:ext cx="7117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line 109 we calculate dot product:</a:t>
            </a:r>
          </a:p>
          <a:p>
            <a:endParaRPr lang="en-GB" i="1" dirty="0" smtClean="0"/>
          </a:p>
          <a:p>
            <a:r>
              <a:rPr lang="en-GB" i="1" dirty="0" err="1" smtClean="0"/>
              <a:t>ray_from_sphere_c_to_origin</a:t>
            </a:r>
            <a:r>
              <a:rPr lang="en-GB" i="1" dirty="0" smtClean="0"/>
              <a:t> </a:t>
            </a:r>
            <a:r>
              <a:rPr 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◦</a:t>
            </a:r>
            <a:r>
              <a:rPr lang="en-GB" i="1" dirty="0"/>
              <a:t> </a:t>
            </a:r>
            <a:r>
              <a:rPr lang="en-GB" i="1" dirty="0" err="1" smtClean="0"/>
              <a:t>ray_direction</a:t>
            </a:r>
            <a:endParaRPr lang="en-GB" i="1" dirty="0" smtClean="0"/>
          </a:p>
          <a:p>
            <a:endParaRPr lang="en-US" i="1" dirty="0"/>
          </a:p>
          <a:p>
            <a:r>
              <a:rPr lang="en-US" dirty="0" smtClean="0"/>
              <a:t>where </a:t>
            </a:r>
            <a:r>
              <a:rPr lang="en-US" i="1" dirty="0" err="1" smtClean="0"/>
              <a:t>ray_direction</a:t>
            </a:r>
            <a:r>
              <a:rPr lang="en-US" dirty="0" smtClean="0"/>
              <a:t> is </a:t>
            </a:r>
            <a:r>
              <a:rPr lang="en-GB" dirty="0"/>
              <a:t>a </a:t>
            </a:r>
            <a:r>
              <a:rPr lang="en-GB" i="1" dirty="0"/>
              <a:t>unit</a:t>
            </a:r>
            <a:r>
              <a:rPr lang="en-GB" dirty="0"/>
              <a:t> </a:t>
            </a:r>
            <a:r>
              <a:rPr lang="en-GB" i="1" dirty="0"/>
              <a:t>vector </a:t>
            </a:r>
            <a:r>
              <a:rPr lang="en-GB" dirty="0"/>
              <a:t>along the casted ray</a:t>
            </a:r>
            <a:r>
              <a:rPr lang="en-GB" dirty="0" smtClean="0"/>
              <a:t>.</a:t>
            </a:r>
            <a:endParaRPr lang="en-US" dirty="0"/>
          </a:p>
          <a:p>
            <a:endParaRPr lang="en-GB" i="1" dirty="0" smtClean="0"/>
          </a:p>
          <a:p>
            <a:r>
              <a:rPr lang="en-GB" dirty="0" smtClean="0"/>
              <a:t>By definition of the dot product with a unit vector, we calculate</a:t>
            </a:r>
            <a:br>
              <a:rPr lang="en-GB" dirty="0" smtClean="0"/>
            </a:br>
            <a:r>
              <a:rPr lang="en-GB" dirty="0" smtClean="0"/>
              <a:t>the projection of the </a:t>
            </a:r>
            <a:r>
              <a:rPr lang="en-GB" i="1" dirty="0" err="1" smtClean="0"/>
              <a:t>ray_from_sphere_c_to_origin</a:t>
            </a:r>
            <a:r>
              <a:rPr lang="en-GB" i="1" dirty="0" smtClean="0"/>
              <a:t> </a:t>
            </a:r>
            <a:r>
              <a:rPr lang="en-GB" dirty="0" smtClean="0"/>
              <a:t>on the casted ray.</a:t>
            </a:r>
          </a:p>
          <a:p>
            <a:r>
              <a:rPr lang="en-GB" dirty="0" smtClean="0"/>
              <a:t>Thus, a line from the sphere center </a:t>
            </a:r>
            <a:r>
              <a:rPr lang="en-GB" i="1" dirty="0" smtClean="0"/>
              <a:t>perpendicular</a:t>
            </a:r>
            <a:r>
              <a:rPr lang="en-GB" dirty="0" smtClean="0"/>
              <a:t> to the casted ray</a:t>
            </a:r>
            <a:br>
              <a:rPr lang="en-GB" dirty="0" smtClean="0"/>
            </a:br>
            <a:r>
              <a:rPr lang="en-GB" dirty="0" smtClean="0"/>
              <a:t>will hit the ray </a:t>
            </a:r>
            <a:r>
              <a:rPr lang="en-GB" i="1" dirty="0" smtClean="0"/>
              <a:t>b</a:t>
            </a:r>
            <a:r>
              <a:rPr lang="en-GB" dirty="0" smtClean="0"/>
              <a:t> units away from the camera.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76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320800" y="1786467"/>
            <a:ext cx="6172200" cy="4059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1652291" y="3921102"/>
            <a:ext cx="5407416" cy="1642825"/>
            <a:chOff x="1018344" y="4046775"/>
            <a:chExt cx="5407416" cy="164282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1018344" y="5689600"/>
              <a:ext cx="540741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1018344" y="4046775"/>
              <a:ext cx="1357286" cy="1642825"/>
              <a:chOff x="1018344" y="4046775"/>
              <a:chExt cx="1357286" cy="1642825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1018344" y="4046775"/>
                <a:ext cx="0" cy="164282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1018344" y="4563422"/>
                <a:ext cx="1357286" cy="112617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4" name="Straight Connector 23"/>
          <p:cNvCxnSpPr/>
          <p:nvPr/>
        </p:nvCxnSpPr>
        <p:spPr>
          <a:xfrm flipV="1">
            <a:off x="1652291" y="3126601"/>
            <a:ext cx="1146284" cy="2437326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599353" y="3132674"/>
            <a:ext cx="352547" cy="206956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52291" y="3339630"/>
            <a:ext cx="3947062" cy="2224298"/>
          </a:xfrm>
          <a:prstGeom prst="line">
            <a:avLst/>
          </a:prstGeom>
          <a:ln w="38100">
            <a:solidFill>
              <a:schemeClr val="accent4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2798576" y="3126601"/>
            <a:ext cx="2741054" cy="28691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58718" y="270144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b</a:t>
            </a:r>
            <a:endParaRPr lang="en-GB" i="1" dirty="0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5541535" y="3155292"/>
            <a:ext cx="402462" cy="2503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889143" y="3008988"/>
            <a:ext cx="161262" cy="6784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927738" y="3008988"/>
            <a:ext cx="67754" cy="148807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42117" y="2739710"/>
            <a:ext cx="847663" cy="847663"/>
          </a:xfrm>
          <a:prstGeom prst="ellipse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scene3d>
            <a:camera prst="orthographicFront">
              <a:rot lat="0" lon="0" rev="600000"/>
            </a:camera>
            <a:lightRig rig="threePt" dir="t"/>
          </a:scene3d>
          <a:sp3d>
            <a:bevelT/>
            <a:bevelB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792182" y="3016227"/>
            <a:ext cx="3099873" cy="116448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40030" y="3129844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 err="1" smtClean="0"/>
              <a:t>ray_from_sphere_c_to_origin</a:t>
            </a:r>
            <a:endParaRPr lang="en-GB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2284" y="807503"/>
            <a:ext cx="8215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 smtClean="0"/>
              <a:t>Line 109 – calculating distance</a:t>
            </a:r>
            <a:br>
              <a:rPr lang="en-GB" sz="3200" dirty="0" smtClean="0"/>
            </a:br>
            <a:r>
              <a:rPr lang="en-GB" sz="3200" dirty="0" smtClean="0"/>
              <a:t>between the camera and the point where</a:t>
            </a:r>
            <a:br>
              <a:rPr lang="en-GB" sz="3200" dirty="0" smtClean="0"/>
            </a:br>
            <a:r>
              <a:rPr lang="en-GB" sz="3200" dirty="0" smtClean="0"/>
              <a:t>casted ray is the closest to the sphere center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92822227"/>
      </p:ext>
    </p:extLst>
  </p:cSld>
  <p:clrMapOvr>
    <a:masterClrMapping/>
  </p:clrMapOvr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DB7B131B-F412-4BAE-AE1D-3A4103C1EEF1}" vid="{8B4C960F-A1A8-49D8-98E4-5B9C62CAD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621</Words>
  <Application>Microsoft Office PowerPoint</Application>
  <PresentationFormat>On-screen Show (4:3)</PresentationFormat>
  <Paragraphs>104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Microsoft New Tai Lue</vt:lpstr>
      <vt:lpstr>Times New Roman</vt:lpstr>
      <vt:lpstr>Wingdings</vt:lpstr>
      <vt:lpstr>Brugerdefineret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2021-12-26T23:11:16Z</dcterms:created>
  <dcterms:modified xsi:type="dcterms:W3CDTF">2021-12-28T22:15:21Z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  <property fmtid="{D5CDD505-2E9C-101B-9397-08002B2CF9AE}" pid="3" name="SD_DocumentLanguage">
    <vt:lpwstr>en-GB</vt:lpwstr>
  </property>
</Properties>
</file>